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7" r:id="rId5"/>
    <p:sldId id="263" r:id="rId6"/>
    <p:sldId id="264" r:id="rId7"/>
    <p:sldId id="265" r:id="rId8"/>
    <p:sldId id="266" r:id="rId9"/>
    <p:sldId id="267" r:id="rId10"/>
    <p:sldId id="269" r:id="rId11"/>
    <p:sldId id="270" r:id="rId12"/>
    <p:sldId id="271" r:id="rId13"/>
    <p:sldId id="281" r:id="rId14"/>
    <p:sldId id="272" r:id="rId15"/>
    <p:sldId id="273" r:id="rId16"/>
    <p:sldId id="274" r:id="rId17"/>
    <p:sldId id="275" r:id="rId18"/>
    <p:sldId id="276" r:id="rId19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74744E-3A94-48F0-AE03-47A47F48F4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5404B40-071E-4DBB-B65F-A71B88733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E1F8D7-E7C2-4A8D-B6FC-CC725239A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7FE9-4E09-4679-B49E-DBE8792257DD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6047F-245C-4D1A-9E13-9B65BDBA8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C03B24-FCC8-4D1C-83F6-A061F9BC2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799F-47B5-4A3F-B256-864A33D997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76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A3BCBE-AC01-4187-8E99-5F358D143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787C69F-FC3E-40ED-ABEE-2E283C0F8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4EE15C-1665-4BF7-A7EE-6AFA58EF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7FE9-4E09-4679-B49E-DBE8792257DD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35FAC6-4953-4B97-BDEC-5E94DD22B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66F00-795B-4FF7-A37E-DB35A1697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799F-47B5-4A3F-B256-864A33D997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16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D3EA39E-FEAE-406C-A6E6-730DEE40F6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1B31C51-75D9-4E65-BF19-662D162C7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D6742-22C6-446A-B930-95F5AEB76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7FE9-4E09-4679-B49E-DBE8792257DD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EB5D-1B01-42ED-88A4-67397436F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EB07DC-8475-46B6-86AB-2D6BC964B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799F-47B5-4A3F-B256-864A33D997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233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4B402B-4AA2-4F8B-8179-3C3390182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CE1045-90F8-4283-A97F-33944482D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62F7B7-A475-45AE-82C0-BD7181DF6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7FE9-4E09-4679-B49E-DBE8792257DD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4CDBFA-090C-4530-BFE8-BE55EFF20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57B2A5-49DE-4D10-A457-7E2F9E1F5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799F-47B5-4A3F-B256-864A33D997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2220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B24391-D810-4E53-BB6B-186114975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412D868-5428-4BBD-A0AF-490C87E2A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8B5CE1-57DC-4FFB-8AC8-204754588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7FE9-4E09-4679-B49E-DBE8792257DD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AD0073-BF8F-4955-915D-ACBA97E47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F4DBC1-CBA4-45A2-B4BD-A698C1696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799F-47B5-4A3F-B256-864A33D997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140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D9C9A4-566F-470B-9149-008BBF6DF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57D6B6-379D-4B9A-A038-713618F758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4E7FE0C-92B5-4202-816A-9A8A6930F8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B3C81BE-D363-4DEF-8E17-B0E9FE6D0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7FE9-4E09-4679-B49E-DBE8792257DD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69A8E8-903B-46D3-BEDA-1889DDC52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AA2345-C75D-4845-95F6-4C54CD4F4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799F-47B5-4A3F-B256-864A33D997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1831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8E3297-00BF-41B6-B1A2-55C50457E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BB448E-708B-4260-B714-22E8D8AB9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41512B1-C381-4074-98BD-46157EFAB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FA7EBA6-2BF4-4BC3-A021-0EA566B965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7E76F36-E64E-4F46-9B96-F387A66834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67B434A-C6F9-4F5D-8571-482D18C12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7FE9-4E09-4679-B49E-DBE8792257DD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97B463C-6435-4178-9807-4E80233CE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1D20125-93C9-4F8C-992E-8810C7968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799F-47B5-4A3F-B256-864A33D997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69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F245A2-B474-4BC9-A0B0-128314963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D09E5FD-2BA4-4E2A-962C-B1199A72C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7FE9-4E09-4679-B49E-DBE8792257DD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400ACD3-8F6F-4320-B691-F2B1FCAC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52F135-D99B-4A9C-ABB0-C03E4BDC4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799F-47B5-4A3F-B256-864A33D997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23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306C943-5221-4393-BEFF-0DC7D428D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7FE9-4E09-4679-B49E-DBE8792257DD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1766DAC-01ED-45B3-BDD5-4D371CAC1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4E8A4B4-B59B-4A84-B369-80C9B9712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799F-47B5-4A3F-B256-864A33D997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692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5FDFE-3C7E-4B55-83FB-7946F0851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9679B0-184E-4703-9B5D-3C4EA7A85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EDF34A-8715-48DF-B164-75EDF60C1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6197C1-FFE8-4E35-B2F2-21328AE0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7FE9-4E09-4679-B49E-DBE8792257DD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B44E4C-DA44-452E-9BEA-7C9A9D196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6BB596B-79C2-4D19-BC7B-3ADF8E7B2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799F-47B5-4A3F-B256-864A33D997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363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2377A7-2A1E-4BF7-862A-86FA29E35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2EB6059-1B82-457C-9A93-0967592961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96C685-90D9-4E4F-9A16-59D0B34CC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FAD6D5-C6C5-4772-92B1-08DD69952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7FE9-4E09-4679-B49E-DBE8792257DD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3CA34D6-4CAC-4C3B-983F-96C6FCFE9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207A49-B394-47EB-AAA7-E5397AE14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799F-47B5-4A3F-B256-864A33D997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73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7A2740C-7054-4C7C-A627-B48E0D1CD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6E6C841-079D-4D0E-A25F-CD24E708F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66AC58-E26E-412F-95A4-9302ED80F0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27FE9-4E09-4679-B49E-DBE8792257DD}" type="datetimeFigureOut">
              <a:rPr lang="de-DE" smtClean="0"/>
              <a:t>30.09.2024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98FBC0-74B3-439D-BD99-91768616E8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BA46E-D8A2-4F7D-9E92-0A8FA0D1EC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B799F-47B5-4A3F-B256-864A33D997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497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a.bodenbenner@arbeitsagentur.de" TargetMode="External"/><Relationship Id="rId2" Type="http://schemas.openxmlformats.org/officeDocument/2006/relationships/hyperlink" Target="mailto:hofstiepel@nao-schule.d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9DF363-D80F-4B2E-A4F7-B129150CA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8442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dirty="0"/>
              <a:t>Herzlich Willkommen zum Elternabend</a:t>
            </a:r>
            <a:br>
              <a:rPr lang="de-DE" dirty="0"/>
            </a:br>
            <a:r>
              <a:rPr lang="de-DE" dirty="0"/>
              <a:t>der 10. Klassen Realschule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CA19B95-61F0-4669-B9A0-4E9197EFB19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  <p:sp>
        <p:nvSpPr>
          <p:cNvPr id="5" name="Textfeld 2">
            <a:extLst>
              <a:ext uri="{FF2B5EF4-FFF2-40B4-BE49-F238E27FC236}">
                <a16:creationId xmlns:a16="http://schemas.microsoft.com/office/drawing/2014/main" id="{283841BD-5D6C-4974-8221-5C0DBB71E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4082" y="302998"/>
            <a:ext cx="2360930" cy="1185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t" anchorCtr="0">
            <a:noAutofit/>
          </a:bodyPr>
          <a:lstStyle/>
          <a:p>
            <a:pPr>
              <a:tabLst>
                <a:tab pos="2865755" algn="ctr"/>
                <a:tab pos="5731510" algn="r"/>
                <a:tab pos="5731510" algn="r"/>
              </a:tabLst>
            </a:pPr>
            <a:r>
              <a:rPr lang="de-DE" sz="1200">
                <a:solidFill>
                  <a:srgbClr val="2D440F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</a:rPr>
              <a:t>Nikolaus-August-Otto-Schule</a:t>
            </a:r>
            <a:endParaRPr lang="de-DE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  <a:tab pos="5731510" algn="r"/>
              </a:tabLst>
            </a:pPr>
            <a:r>
              <a:rPr lang="de-DE" sz="500" b="1">
                <a:solidFill>
                  <a:srgbClr val="2D440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de-DE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  <a:tab pos="5731510" algn="r"/>
              </a:tabLst>
            </a:pPr>
            <a:r>
              <a:rPr lang="de-DE" sz="800">
                <a:effectLst/>
                <a:latin typeface="Segoe UI Semibold" panose="020B0702040204020203" pitchFamily="34" charset="0"/>
                <a:ea typeface="Times New Roman" panose="02020603050405020304" pitchFamily="18" charset="0"/>
              </a:rPr>
              <a:t>Kooperative Gesamtschule des </a:t>
            </a:r>
            <a:endParaRPr lang="de-DE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  <a:tab pos="5731510" algn="r"/>
              </a:tabLst>
            </a:pPr>
            <a:r>
              <a:rPr lang="de-DE" sz="800">
                <a:effectLst/>
                <a:latin typeface="Segoe UI Semibold" panose="020B0702040204020203" pitchFamily="34" charset="0"/>
                <a:ea typeface="Times New Roman" panose="02020603050405020304" pitchFamily="18" charset="0"/>
              </a:rPr>
              <a:t>Rheingau-Taunus-Kreises mit</a:t>
            </a:r>
            <a:br>
              <a:rPr lang="de-DE" sz="800">
                <a:effectLst/>
                <a:latin typeface="Segoe UI Semibold" panose="020B0702040204020203" pitchFamily="34" charset="0"/>
                <a:ea typeface="Times New Roman" panose="02020603050405020304" pitchFamily="18" charset="0"/>
              </a:rPr>
            </a:br>
            <a:r>
              <a:rPr lang="de-DE" sz="800">
                <a:effectLst/>
                <a:latin typeface="Segoe UI Semibold" panose="020B0702040204020203" pitchFamily="34" charset="0"/>
                <a:ea typeface="Times New Roman" panose="02020603050405020304" pitchFamily="18" charset="0"/>
              </a:rPr>
              <a:t>gymnasialer Oberstufe</a:t>
            </a:r>
            <a:br>
              <a:rPr lang="de-DE" sz="80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de-DE" sz="80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Schule mit Schwerpunkt Musik </a:t>
            </a:r>
            <a:endParaRPr lang="de-DE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  <a:tab pos="5731510" algn="r"/>
              </a:tabLst>
            </a:pPr>
            <a:r>
              <a:rPr lang="de-DE" sz="80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und MINTfreundliche Schule</a:t>
            </a:r>
            <a:endParaRPr lang="de-DE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789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43BE4-C572-40C6-BA38-B7091883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	Nach den Prüfungen: Noten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7E5E87-141B-46EF-A02A-E990DE38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Notenbekanntgabe der schriftlichen Abschlussprüfungen erfolgt vor den Zeugniskonferenzen der Abschlussklassen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BESTANDEN!  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60F8CCA-94F5-49BE-B71E-AC1AF1FB0E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794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43BE4-C572-40C6-BA38-B7091883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  Berechnung der Gesamtleistung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7E5E87-141B-46EF-A02A-E990DE38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60F8CCA-94F5-49BE-B71E-AC1AF1FB0E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  <p:pic>
        <p:nvPicPr>
          <p:cNvPr id="5" name="Picture 19">
            <a:extLst>
              <a:ext uri="{FF2B5EF4-FFF2-40B4-BE49-F238E27FC236}">
                <a16:creationId xmlns:a16="http://schemas.microsoft.com/office/drawing/2014/main" id="{8935C4E5-0981-4C0A-BC50-70F1CECC9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350" y="1406245"/>
            <a:ext cx="8651020" cy="5451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F93F276D-3191-4AA3-8828-9AD3EEB7D7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4240406"/>
            <a:ext cx="2469094" cy="317019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8E42B70D-A342-443D-9C43-6E1FA1A2F2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4671008"/>
            <a:ext cx="2469094" cy="31701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E00A9F3D-27C3-4B0A-9C41-1C32AF7A18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5440035"/>
            <a:ext cx="2469094" cy="317019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A101A656-2921-4ADC-BEA6-DDE46B101548}"/>
              </a:ext>
            </a:extLst>
          </p:cNvPr>
          <p:cNvSpPr/>
          <p:nvPr/>
        </p:nvSpPr>
        <p:spPr>
          <a:xfrm>
            <a:off x="2032000" y="1804271"/>
            <a:ext cx="1816100" cy="151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D03CA93-B1FF-40ED-B4B2-DDC60117CB1F}"/>
              </a:ext>
            </a:extLst>
          </p:cNvPr>
          <p:cNvSpPr/>
          <p:nvPr/>
        </p:nvSpPr>
        <p:spPr>
          <a:xfrm>
            <a:off x="8305800" y="2047446"/>
            <a:ext cx="1651000" cy="3170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764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43BE4-C572-40C6-BA38-B7091883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	Mittlerer Abschluss und </a:t>
            </a:r>
            <a:r>
              <a:rPr lang="de-DE" dirty="0" err="1"/>
              <a:t>Quali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7E5E87-141B-46EF-A02A-E990DE38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Seit 2012 zwei verschiedene Realschulabschlüsse</a:t>
            </a:r>
          </a:p>
          <a:p>
            <a:r>
              <a:rPr lang="de-DE" b="1" dirty="0"/>
              <a:t>Mittlerer Abschluss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i="1" dirty="0"/>
              <a:t>wenn „Versetzungsbedingungen“ erfüllt sind (Ausgleich von 	Minderleistungen usw.)</a:t>
            </a:r>
          </a:p>
          <a:p>
            <a:r>
              <a:rPr lang="de-DE" b="1" dirty="0"/>
              <a:t>Qualifizierender Realschulabschluss</a:t>
            </a:r>
          </a:p>
          <a:p>
            <a:pPr marL="0" indent="0">
              <a:buNone/>
            </a:pPr>
            <a:r>
              <a:rPr lang="de-DE" i="1" dirty="0"/>
              <a:t>	berechtigt zum Besuch der GOS oder </a:t>
            </a:r>
            <a:r>
              <a:rPr lang="de-DE" i="1" dirty="0" err="1"/>
              <a:t>Ber</a:t>
            </a:r>
            <a:r>
              <a:rPr lang="de-DE" i="1" dirty="0"/>
              <a:t>. </a:t>
            </a:r>
            <a:r>
              <a:rPr lang="de-DE" i="1" dirty="0" err="1"/>
              <a:t>Gym</a:t>
            </a:r>
            <a:r>
              <a:rPr lang="de-DE" i="1" dirty="0"/>
              <a:t>.</a:t>
            </a:r>
          </a:p>
          <a:p>
            <a:pPr marL="0" indent="0">
              <a:buNone/>
            </a:pPr>
            <a:r>
              <a:rPr lang="de-DE" i="1" dirty="0"/>
              <a:t>	Noten in Ma/ De/ E  mindestens 3,0 </a:t>
            </a:r>
          </a:p>
          <a:p>
            <a:pPr marL="0" indent="0">
              <a:buNone/>
            </a:pPr>
            <a:r>
              <a:rPr lang="de-DE" i="1" dirty="0"/>
              <a:t>	Rest auch mindestens 3,0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60F8CCA-94F5-49BE-B71E-AC1AF1FB0E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46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43BE4-C572-40C6-BA38-B7091883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	Mittlerer Abschluss und </a:t>
            </a:r>
            <a:r>
              <a:rPr lang="de-DE" dirty="0" err="1"/>
              <a:t>Quali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7E5E87-141B-46EF-A02A-E990DE38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Übergang zur FOS (zweijährig)</a:t>
            </a:r>
            <a:endParaRPr lang="de-DE" b="1" i="1" dirty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i="1" dirty="0"/>
              <a:t>zwei Hauptfächer mit mindestens „befriedigend“ und das dritte 	Hauptfach nicht schlechter als „ausreichend“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60F8CCA-94F5-49BE-B71E-AC1AF1FB0E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693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43BE4-C572-40C6-BA38-B7091883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7092823A-8D24-488B-A477-F7B0146800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1536" y="506883"/>
            <a:ext cx="8632264" cy="6137955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560F8CCA-94F5-49BE-B71E-AC1AF1FB0E5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608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43BE4-C572-40C6-BA38-B7091883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	Weiterführende Schulen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7E5E87-141B-46EF-A02A-E990DE38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Termine Frau </a:t>
            </a:r>
            <a:r>
              <a:rPr lang="de-DE" dirty="0" err="1"/>
              <a:t>Bodenbenner</a:t>
            </a:r>
            <a:r>
              <a:rPr lang="de-DE" dirty="0"/>
              <a:t>, Agentur für Arbeit, auf Schul- Homepage (Nachweis Laufbahnberatung)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Beratung Klassenlehrer</a:t>
            </a:r>
          </a:p>
          <a:p>
            <a:endParaRPr lang="de-DE" dirty="0"/>
          </a:p>
          <a:p>
            <a:r>
              <a:rPr lang="de-DE" dirty="0"/>
              <a:t>Hesseninfo (Broschüre der BfA)</a:t>
            </a:r>
          </a:p>
          <a:p>
            <a:endParaRPr lang="de-DE" dirty="0"/>
          </a:p>
          <a:p>
            <a:r>
              <a:rPr lang="de-DE" dirty="0"/>
              <a:t>Tage der offenen Tür 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60F8CCA-94F5-49BE-B71E-AC1AF1FB0E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747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43BE4-C572-40C6-BA38-B7091883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	Anmeldeverfahren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7E5E87-141B-46EF-A02A-E990DE38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3200" dirty="0"/>
              <a:t>Mit dem Halbjahreszeugnis erfolgt Eignungsfeststellung </a:t>
            </a:r>
          </a:p>
          <a:p>
            <a:r>
              <a:rPr lang="de-DE" sz="3200" dirty="0"/>
              <a:t>Abfrage „Welche Schule?“ durch ZL</a:t>
            </a:r>
          </a:p>
          <a:p>
            <a:r>
              <a:rPr lang="de-DE" sz="3200" dirty="0"/>
              <a:t>Anmeldebögen werden ausgeteilt</a:t>
            </a:r>
          </a:p>
          <a:p>
            <a:r>
              <a:rPr lang="de-DE" sz="3200" dirty="0"/>
              <a:t>Zu einem festen Termin nach dem Halbjahreszeugnis: Abgabe beim Klassenlehrer (Anmeldedatum ist schulintern)</a:t>
            </a:r>
          </a:p>
          <a:p>
            <a:r>
              <a:rPr lang="de-DE" sz="3200" dirty="0"/>
              <a:t>bei Anmeldungen an mehreren Schulen erfolgt Priorisierung durch Eltern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60F8CCA-94F5-49BE-B71E-AC1AF1FB0E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830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43BE4-C572-40C6-BA38-B7091883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	Kontakt	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7E5E87-141B-46EF-A02A-E990DE38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r>
              <a:rPr lang="de-DE" dirty="0">
                <a:hlinkClick r:id="rId2"/>
              </a:rPr>
              <a:t>hofstiepel@nao-schule.de</a:t>
            </a:r>
            <a:endParaRPr lang="de-DE" dirty="0"/>
          </a:p>
          <a:p>
            <a:endParaRPr lang="de-DE" dirty="0"/>
          </a:p>
          <a:p>
            <a:r>
              <a:rPr lang="de-DE" dirty="0">
                <a:hlinkClick r:id="rId3"/>
              </a:rPr>
              <a:t>andrea.bodenbenner@arbeitsagentur.de</a:t>
            </a:r>
            <a:r>
              <a:rPr lang="de-DE" dirty="0"/>
              <a:t>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60F8CCA-94F5-49BE-B71E-AC1AF1FB0E5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843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43BE4-C572-40C6-BA38-B7091883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	Vielen Dank!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7E5E87-141B-46EF-A02A-E990DE38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dirty="0"/>
              <a:t>Die Klassenlehrer der 10. Klassen übernehmen jetzt mit den individuellen Elternabenden.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60F8CCA-94F5-49BE-B71E-AC1AF1FB0E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86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9FDFB9-6678-42F4-8A48-B48D9BBB9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D4961E-C521-4FF0-9115-921A57DE4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4400" dirty="0"/>
              <a:t>Prüfungen – </a:t>
            </a:r>
          </a:p>
          <a:p>
            <a:pPr marL="0" indent="0">
              <a:buNone/>
            </a:pPr>
            <a:endParaRPr lang="de-DE" sz="4400" dirty="0"/>
          </a:p>
          <a:p>
            <a:pPr marL="0" indent="0">
              <a:buNone/>
            </a:pPr>
            <a:r>
              <a:rPr lang="de-DE" sz="4400" dirty="0"/>
              <a:t>Mittlerer Abschluss – und dann?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11E1719-1699-4E01-A3C8-07504CCF24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519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9FDFB9-6678-42F4-8A48-B48D9BBB9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	Zeitplan bis zum Abschluss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D4961E-C521-4FF0-9115-921A57DE4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11E1719-1699-4E01-A3C8-07504CCF24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  <p:grpSp>
        <p:nvGrpSpPr>
          <p:cNvPr id="5" name="Gruppieren 5">
            <a:extLst>
              <a:ext uri="{FF2B5EF4-FFF2-40B4-BE49-F238E27FC236}">
                <a16:creationId xmlns:a16="http://schemas.microsoft.com/office/drawing/2014/main" id="{2E2C2C66-D637-4F4A-8F25-DB41E97661A4}"/>
              </a:ext>
            </a:extLst>
          </p:cNvPr>
          <p:cNvGrpSpPr>
            <a:grpSpLocks/>
          </p:cNvGrpSpPr>
          <p:nvPr/>
        </p:nvGrpSpPr>
        <p:grpSpPr bwMode="auto">
          <a:xfrm>
            <a:off x="1840164" y="1842651"/>
            <a:ext cx="8858250" cy="3738562"/>
            <a:chOff x="139874" y="2281388"/>
            <a:chExt cx="8857902" cy="3739066"/>
          </a:xfrm>
        </p:grpSpPr>
        <p:sp>
          <p:nvSpPr>
            <p:cNvPr id="6" name="Eingekerbter Pfeil nach rechts 6">
              <a:extLst>
                <a:ext uri="{FF2B5EF4-FFF2-40B4-BE49-F238E27FC236}">
                  <a16:creationId xmlns:a16="http://schemas.microsoft.com/office/drawing/2014/main" id="{A93C0C92-7500-401C-953C-208C22469653}"/>
                </a:ext>
              </a:extLst>
            </p:cNvPr>
            <p:cNvSpPr/>
            <p:nvPr/>
          </p:nvSpPr>
          <p:spPr>
            <a:xfrm>
              <a:off x="139874" y="2281388"/>
              <a:ext cx="8857902" cy="3200831"/>
            </a:xfrm>
            <a:prstGeom prst="notchedRightArrow">
              <a:avLst/>
            </a:prstGeom>
            <a:solidFill>
              <a:srgbClr val="CCD4E1"/>
            </a:solidFill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ihandform 7">
              <a:extLst>
                <a:ext uri="{FF2B5EF4-FFF2-40B4-BE49-F238E27FC236}">
                  <a16:creationId xmlns:a16="http://schemas.microsoft.com/office/drawing/2014/main" id="{6C7E50F7-5420-4BAB-9349-3F51B463F241}"/>
                </a:ext>
              </a:extLst>
            </p:cNvPr>
            <p:cNvSpPr/>
            <p:nvPr/>
          </p:nvSpPr>
          <p:spPr>
            <a:xfrm>
              <a:off x="449425" y="2282975"/>
              <a:ext cx="1387420" cy="1598829"/>
            </a:xfrm>
            <a:custGeom>
              <a:avLst/>
              <a:gdLst>
                <a:gd name="connsiteX0" fmla="*/ 0 w 1215026"/>
                <a:gd name="connsiteY0" fmla="*/ 0 h 1598947"/>
                <a:gd name="connsiteX1" fmla="*/ 1215026 w 1215026"/>
                <a:gd name="connsiteY1" fmla="*/ 0 h 1598947"/>
                <a:gd name="connsiteX2" fmla="*/ 1215026 w 1215026"/>
                <a:gd name="connsiteY2" fmla="*/ 1598947 h 1598947"/>
                <a:gd name="connsiteX3" fmla="*/ 0 w 1215026"/>
                <a:gd name="connsiteY3" fmla="*/ 1598947 h 1598947"/>
                <a:gd name="connsiteX4" fmla="*/ 0 w 1215026"/>
                <a:gd name="connsiteY4" fmla="*/ 0 h 159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026" h="1598947">
                  <a:moveTo>
                    <a:pt x="0" y="0"/>
                  </a:moveTo>
                  <a:lnTo>
                    <a:pt x="1215026" y="0"/>
                  </a:lnTo>
                  <a:lnTo>
                    <a:pt x="1215026" y="1598947"/>
                  </a:lnTo>
                  <a:lnTo>
                    <a:pt x="0" y="159894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99568" tIns="99568" rIns="99568" bIns="99568" anchor="b"/>
            <a:lstStyle>
              <a:lvl1pPr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altLang="de-DE" sz="1400" b="1">
                  <a:solidFill>
                    <a:srgbClr val="000000"/>
                  </a:solidFill>
                </a:rPr>
                <a:t>Bewerbung um Ausbildungs-platz</a:t>
              </a:r>
              <a:endParaRPr lang="de-DE" altLang="de-DE" sz="1400">
                <a:solidFill>
                  <a:srgbClr val="000000"/>
                </a:solidFill>
              </a:endParaRP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A6E0BAF8-2B0E-4A84-AB2C-1AE9A9A4068E}"/>
                </a:ext>
              </a:extLst>
            </p:cNvPr>
            <p:cNvSpPr/>
            <p:nvPr/>
          </p:nvSpPr>
          <p:spPr>
            <a:xfrm>
              <a:off x="1024077" y="4005645"/>
              <a:ext cx="400034" cy="40010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ihandform 10">
              <a:extLst>
                <a:ext uri="{FF2B5EF4-FFF2-40B4-BE49-F238E27FC236}">
                  <a16:creationId xmlns:a16="http://schemas.microsoft.com/office/drawing/2014/main" id="{DA7ED66F-BDFA-4F9A-94FF-B3151875C271}"/>
                </a:ext>
              </a:extLst>
            </p:cNvPr>
            <p:cNvSpPr/>
            <p:nvPr/>
          </p:nvSpPr>
          <p:spPr>
            <a:xfrm>
              <a:off x="1224094" y="4496249"/>
              <a:ext cx="1406470" cy="1028839"/>
            </a:xfrm>
            <a:custGeom>
              <a:avLst/>
              <a:gdLst>
                <a:gd name="connsiteX0" fmla="*/ 0 w 1112899"/>
                <a:gd name="connsiteY0" fmla="*/ 0 h 1028003"/>
                <a:gd name="connsiteX1" fmla="*/ 1112899 w 1112899"/>
                <a:gd name="connsiteY1" fmla="*/ 0 h 1028003"/>
                <a:gd name="connsiteX2" fmla="*/ 1112899 w 1112899"/>
                <a:gd name="connsiteY2" fmla="*/ 1028003 h 1028003"/>
                <a:gd name="connsiteX3" fmla="*/ 0 w 1112899"/>
                <a:gd name="connsiteY3" fmla="*/ 1028003 h 1028003"/>
                <a:gd name="connsiteX4" fmla="*/ 0 w 1112899"/>
                <a:gd name="connsiteY4" fmla="*/ 0 h 1028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899" h="1028003">
                  <a:moveTo>
                    <a:pt x="0" y="0"/>
                  </a:moveTo>
                  <a:lnTo>
                    <a:pt x="1112899" y="0"/>
                  </a:lnTo>
                  <a:lnTo>
                    <a:pt x="1112899" y="1028003"/>
                  </a:lnTo>
                  <a:lnTo>
                    <a:pt x="0" y="102800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99568" tIns="99568" rIns="99568" bIns="99568"/>
            <a:lstStyle>
              <a:lvl1pPr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altLang="de-DE" sz="1400" b="1">
                  <a:solidFill>
                    <a:srgbClr val="000000"/>
                  </a:solidFill>
                </a:rPr>
                <a:t>Präsentation </a:t>
              </a:r>
            </a:p>
            <a:p>
              <a:pPr algn="ctr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altLang="de-DE" sz="1400" b="1">
                  <a:solidFill>
                    <a:srgbClr val="000000"/>
                  </a:solidFill>
                </a:rPr>
                <a:t>der </a:t>
              </a:r>
            </a:p>
            <a:p>
              <a:pPr algn="ctr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altLang="de-DE" sz="1400" b="1">
                  <a:solidFill>
                    <a:srgbClr val="000000"/>
                  </a:solidFill>
                </a:rPr>
                <a:t>Hausarbeit</a:t>
              </a:r>
              <a:endParaRPr lang="de-DE" altLang="de-DE" sz="1400">
                <a:solidFill>
                  <a:srgbClr val="000000"/>
                </a:solidFill>
              </a:endParaRP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2051DC73-74AC-4D6F-AB1C-507CE56E446B}"/>
                </a:ext>
              </a:extLst>
            </p:cNvPr>
            <p:cNvSpPr/>
            <p:nvPr/>
          </p:nvSpPr>
          <p:spPr>
            <a:xfrm>
              <a:off x="1728900" y="4032636"/>
              <a:ext cx="398446" cy="39851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Freihandform 12">
              <a:extLst>
                <a:ext uri="{FF2B5EF4-FFF2-40B4-BE49-F238E27FC236}">
                  <a16:creationId xmlns:a16="http://schemas.microsoft.com/office/drawing/2014/main" id="{DD8CD995-A6B9-4AF9-A8D2-72BF0286459C}"/>
                </a:ext>
              </a:extLst>
            </p:cNvPr>
            <p:cNvSpPr/>
            <p:nvPr/>
          </p:nvSpPr>
          <p:spPr>
            <a:xfrm>
              <a:off x="2367050" y="3189560"/>
              <a:ext cx="1139780" cy="670015"/>
            </a:xfrm>
            <a:custGeom>
              <a:avLst/>
              <a:gdLst>
                <a:gd name="connsiteX0" fmla="*/ 0 w 1055007"/>
                <a:gd name="connsiteY0" fmla="*/ 0 h 670311"/>
                <a:gd name="connsiteX1" fmla="*/ 1055007 w 1055007"/>
                <a:gd name="connsiteY1" fmla="*/ 0 h 670311"/>
                <a:gd name="connsiteX2" fmla="*/ 1055007 w 1055007"/>
                <a:gd name="connsiteY2" fmla="*/ 670311 h 670311"/>
                <a:gd name="connsiteX3" fmla="*/ 0 w 1055007"/>
                <a:gd name="connsiteY3" fmla="*/ 670311 h 670311"/>
                <a:gd name="connsiteX4" fmla="*/ 0 w 1055007"/>
                <a:gd name="connsiteY4" fmla="*/ 0 h 670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5007" h="670311">
                  <a:moveTo>
                    <a:pt x="0" y="0"/>
                  </a:moveTo>
                  <a:lnTo>
                    <a:pt x="1055007" y="0"/>
                  </a:lnTo>
                  <a:lnTo>
                    <a:pt x="1055007" y="670311"/>
                  </a:lnTo>
                  <a:lnTo>
                    <a:pt x="0" y="6703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99568" tIns="99568" rIns="99568" bIns="99568" anchor="b"/>
            <a:lstStyle>
              <a:lvl1pPr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altLang="de-DE" sz="1400" b="1">
                  <a:solidFill>
                    <a:srgbClr val="000000"/>
                  </a:solidFill>
                </a:rPr>
                <a:t>Halbjahres-zeugnisse</a:t>
              </a:r>
              <a:endParaRPr lang="de-DE" altLang="de-DE" sz="1400">
                <a:solidFill>
                  <a:srgbClr val="000000"/>
                </a:solidFill>
              </a:endParaRPr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18773A75-B735-44C4-AEB8-D22DBEEEAD40}"/>
                </a:ext>
              </a:extLst>
            </p:cNvPr>
            <p:cNvSpPr/>
            <p:nvPr/>
          </p:nvSpPr>
          <p:spPr>
            <a:xfrm>
              <a:off x="2725810" y="3981829"/>
              <a:ext cx="398446" cy="40010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Freihandform 14">
              <a:extLst>
                <a:ext uri="{FF2B5EF4-FFF2-40B4-BE49-F238E27FC236}">
                  <a16:creationId xmlns:a16="http://schemas.microsoft.com/office/drawing/2014/main" id="{E0248A88-DDD8-48F7-916C-3E8D5D8474A5}"/>
                </a:ext>
              </a:extLst>
            </p:cNvPr>
            <p:cNvSpPr/>
            <p:nvPr/>
          </p:nvSpPr>
          <p:spPr>
            <a:xfrm>
              <a:off x="2971863" y="4653433"/>
              <a:ext cx="1520765" cy="1367021"/>
            </a:xfrm>
            <a:custGeom>
              <a:avLst/>
              <a:gdLst>
                <a:gd name="connsiteX0" fmla="*/ 0 w 1147552"/>
                <a:gd name="connsiteY0" fmla="*/ 0 h 1367318"/>
                <a:gd name="connsiteX1" fmla="*/ 1147552 w 1147552"/>
                <a:gd name="connsiteY1" fmla="*/ 0 h 1367318"/>
                <a:gd name="connsiteX2" fmla="*/ 1147552 w 1147552"/>
                <a:gd name="connsiteY2" fmla="*/ 1367318 h 1367318"/>
                <a:gd name="connsiteX3" fmla="*/ 0 w 1147552"/>
                <a:gd name="connsiteY3" fmla="*/ 1367318 h 1367318"/>
                <a:gd name="connsiteX4" fmla="*/ 0 w 1147552"/>
                <a:gd name="connsiteY4" fmla="*/ 0 h 1367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7552" h="1367318">
                  <a:moveTo>
                    <a:pt x="0" y="0"/>
                  </a:moveTo>
                  <a:lnTo>
                    <a:pt x="1147552" y="0"/>
                  </a:lnTo>
                  <a:lnTo>
                    <a:pt x="1147552" y="1367318"/>
                  </a:lnTo>
                  <a:lnTo>
                    <a:pt x="0" y="136731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99568" tIns="99568" rIns="99568" bIns="99568"/>
            <a:lstStyle>
              <a:lvl1pPr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altLang="de-DE" sz="1400" b="1">
                  <a:solidFill>
                    <a:srgbClr val="000000"/>
                  </a:solidFill>
                </a:rPr>
                <a:t>Bewerbung</a:t>
              </a:r>
            </a:p>
            <a:p>
              <a:pPr algn="ctr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altLang="de-DE" sz="1400" b="1">
                  <a:solidFill>
                    <a:srgbClr val="000000"/>
                  </a:solidFill>
                </a:rPr>
                <a:t>an </a:t>
              </a:r>
            </a:p>
            <a:p>
              <a:pPr algn="ctr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altLang="de-DE" sz="1400" b="1">
                  <a:solidFill>
                    <a:srgbClr val="000000"/>
                  </a:solidFill>
                </a:rPr>
                <a:t>Schulen</a:t>
              </a:r>
              <a:endParaRPr lang="de-DE" altLang="de-DE" sz="1400">
                <a:solidFill>
                  <a:srgbClr val="000000"/>
                </a:solidFill>
              </a:endParaRPr>
            </a:p>
          </p:txBody>
        </p:sp>
        <p:sp>
          <p:nvSpPr>
            <p:cNvPr id="14" name="Freihandform 16">
              <a:extLst>
                <a:ext uri="{FF2B5EF4-FFF2-40B4-BE49-F238E27FC236}">
                  <a16:creationId xmlns:a16="http://schemas.microsoft.com/office/drawing/2014/main" id="{FAE2144E-3DB7-4A3D-852B-73E7B63BB9B1}"/>
                </a:ext>
              </a:extLst>
            </p:cNvPr>
            <p:cNvSpPr/>
            <p:nvPr/>
          </p:nvSpPr>
          <p:spPr>
            <a:xfrm>
              <a:off x="5178401" y="4607389"/>
              <a:ext cx="1342972" cy="874831"/>
            </a:xfrm>
            <a:custGeom>
              <a:avLst/>
              <a:gdLst>
                <a:gd name="connsiteX0" fmla="*/ 0 w 1068363"/>
                <a:gd name="connsiteY0" fmla="*/ 0 h 873849"/>
                <a:gd name="connsiteX1" fmla="*/ 1068363 w 1068363"/>
                <a:gd name="connsiteY1" fmla="*/ 0 h 873849"/>
                <a:gd name="connsiteX2" fmla="*/ 1068363 w 1068363"/>
                <a:gd name="connsiteY2" fmla="*/ 873849 h 873849"/>
                <a:gd name="connsiteX3" fmla="*/ 0 w 1068363"/>
                <a:gd name="connsiteY3" fmla="*/ 873849 h 873849"/>
                <a:gd name="connsiteX4" fmla="*/ 0 w 1068363"/>
                <a:gd name="connsiteY4" fmla="*/ 0 h 873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8363" h="873849">
                  <a:moveTo>
                    <a:pt x="0" y="0"/>
                  </a:moveTo>
                  <a:lnTo>
                    <a:pt x="1068363" y="0"/>
                  </a:lnTo>
                  <a:lnTo>
                    <a:pt x="1068363" y="873849"/>
                  </a:lnTo>
                  <a:lnTo>
                    <a:pt x="0" y="87384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99568" tIns="99568" rIns="99568" bIns="99568" anchor="b"/>
            <a:lstStyle>
              <a:lvl1pPr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altLang="de-DE" sz="1400" b="1" dirty="0">
                  <a:solidFill>
                    <a:srgbClr val="000000"/>
                  </a:solidFill>
                </a:rPr>
                <a:t>schriftliche Prüfungen</a:t>
              </a:r>
              <a:endParaRPr lang="de-DE" altLang="de-DE" sz="1400" dirty="0">
                <a:solidFill>
                  <a:srgbClr val="000000"/>
                </a:solidFill>
              </a:endParaRPr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E707239E-4601-4291-BD1F-AD075F48D81D}"/>
                </a:ext>
              </a:extLst>
            </p:cNvPr>
            <p:cNvSpPr/>
            <p:nvPr/>
          </p:nvSpPr>
          <p:spPr>
            <a:xfrm>
              <a:off x="5573674" y="4054864"/>
              <a:ext cx="398446" cy="39851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Freihandform 18">
              <a:extLst>
                <a:ext uri="{FF2B5EF4-FFF2-40B4-BE49-F238E27FC236}">
                  <a16:creationId xmlns:a16="http://schemas.microsoft.com/office/drawing/2014/main" id="{287496A8-1EF4-4897-A17B-3690D511C330}"/>
                </a:ext>
              </a:extLst>
            </p:cNvPr>
            <p:cNvSpPr/>
            <p:nvPr/>
          </p:nvSpPr>
          <p:spPr>
            <a:xfrm>
              <a:off x="6443589" y="3451533"/>
              <a:ext cx="1330273" cy="608095"/>
            </a:xfrm>
            <a:custGeom>
              <a:avLst/>
              <a:gdLst>
                <a:gd name="connsiteX0" fmla="*/ 0 w 1329717"/>
                <a:gd name="connsiteY0" fmla="*/ 0 h 607697"/>
                <a:gd name="connsiteX1" fmla="*/ 1329717 w 1329717"/>
                <a:gd name="connsiteY1" fmla="*/ 0 h 607697"/>
                <a:gd name="connsiteX2" fmla="*/ 1329717 w 1329717"/>
                <a:gd name="connsiteY2" fmla="*/ 607697 h 607697"/>
                <a:gd name="connsiteX3" fmla="*/ 0 w 1329717"/>
                <a:gd name="connsiteY3" fmla="*/ 607697 h 607697"/>
                <a:gd name="connsiteX4" fmla="*/ 0 w 1329717"/>
                <a:gd name="connsiteY4" fmla="*/ 0 h 607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29717" h="607697">
                  <a:moveTo>
                    <a:pt x="0" y="0"/>
                  </a:moveTo>
                  <a:lnTo>
                    <a:pt x="1329717" y="0"/>
                  </a:lnTo>
                  <a:lnTo>
                    <a:pt x="1329717" y="607697"/>
                  </a:lnTo>
                  <a:lnTo>
                    <a:pt x="0" y="60769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99568" tIns="99568" rIns="99568" bIns="99568"/>
            <a:lstStyle>
              <a:lvl1pPr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6223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altLang="de-DE" sz="1400" b="1">
                  <a:solidFill>
                    <a:srgbClr val="000000"/>
                  </a:solidFill>
                </a:rPr>
                <a:t>Abschluss-zeugnis</a:t>
              </a:r>
              <a:endParaRPr lang="de-DE" altLang="de-DE" sz="1400">
                <a:solidFill>
                  <a:srgbClr val="000000"/>
                </a:solidFill>
              </a:endParaRPr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354584B4-31FA-4EBE-8668-9E8013382538}"/>
                </a:ext>
              </a:extLst>
            </p:cNvPr>
            <p:cNvSpPr/>
            <p:nvPr/>
          </p:nvSpPr>
          <p:spPr>
            <a:xfrm>
              <a:off x="6875372" y="4054864"/>
              <a:ext cx="398446" cy="39851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953A4C88-A9E5-4648-8F48-AF57E31148BB}"/>
              </a:ext>
            </a:extLst>
          </p:cNvPr>
          <p:cNvSpPr/>
          <p:nvPr/>
        </p:nvSpPr>
        <p:spPr>
          <a:xfrm>
            <a:off x="5282283" y="3545936"/>
            <a:ext cx="452437" cy="45243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19586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43BE4-C572-40C6-BA38-B7091883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	Realschulabschlussprüfungen</a:t>
            </a:r>
            <a:br>
              <a:rPr lang="de-DE" dirty="0"/>
            </a:br>
            <a:r>
              <a:rPr lang="de-DE" dirty="0"/>
              <a:t>				und Noten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7E5E87-141B-46EF-A02A-E990DE38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4000" dirty="0"/>
              <a:t>Hausarbeit und Präsentation</a:t>
            </a:r>
          </a:p>
          <a:p>
            <a:endParaRPr lang="de-DE" sz="4000" dirty="0"/>
          </a:p>
          <a:p>
            <a:r>
              <a:rPr lang="de-DE" sz="4000" dirty="0"/>
              <a:t>Schriftliche Prüfungen</a:t>
            </a:r>
          </a:p>
          <a:p>
            <a:endParaRPr lang="de-DE" sz="4000" dirty="0"/>
          </a:p>
          <a:p>
            <a:r>
              <a:rPr lang="de-DE" sz="4000" dirty="0"/>
              <a:t>Noten in den Abschlüssen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60F8CCA-94F5-49BE-B71E-AC1AF1FB0E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276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43BE4-C572-40C6-BA38-B7091883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	Hausarbeit und Präsentation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7E5E87-141B-46EF-A02A-E990DE389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r>
              <a:rPr lang="de-DE" sz="3000" dirty="0"/>
              <a:t>2. Halbjahr 9R: Wahl eines Prüfungsfachs und Mentor</a:t>
            </a:r>
          </a:p>
          <a:p>
            <a:r>
              <a:rPr lang="de-DE" sz="3000" dirty="0"/>
              <a:t>Schuljahresbeginn 10: Ausgabe Infobriefe und Anmeldeformulare   an die Schüler</a:t>
            </a:r>
          </a:p>
          <a:p>
            <a:r>
              <a:rPr lang="de-DE" sz="3000" dirty="0"/>
              <a:t>Vorgespräche zu Themenfindung/ Gliederung</a:t>
            </a:r>
          </a:p>
          <a:p>
            <a:r>
              <a:rPr lang="de-DE" sz="3000" dirty="0"/>
              <a:t>Prüferfestlegung am 08.09.23</a:t>
            </a:r>
          </a:p>
          <a:p>
            <a:r>
              <a:rPr lang="de-DE" sz="3000" dirty="0"/>
              <a:t>Themenabgabe (Beratungsgespräche und Fragestellung bis 27.09 </a:t>
            </a:r>
            <a:r>
              <a:rPr lang="de-DE" sz="3000"/>
              <a:t>(Ausschlusstermin) </a:t>
            </a:r>
            <a:r>
              <a:rPr lang="de-DE" sz="3000" dirty="0"/>
              <a:t>Rücksprache mit Fachbereichsleitern/ Genehmigung durch Realschulzweigleiter bis 06.10.2023, 13:15 Uhr </a:t>
            </a:r>
          </a:p>
          <a:p>
            <a:r>
              <a:rPr lang="de-DE" sz="3000" dirty="0"/>
              <a:t>Bearbeitungszeit 13.10. – 24.11.2023 = Anfertigen der Hausarbeit</a:t>
            </a:r>
          </a:p>
          <a:p>
            <a:r>
              <a:rPr lang="de-DE" sz="3000" dirty="0"/>
              <a:t>Abgabe am 24.11.2023 bis 13:15 Uhr (Ausschlusstermin)</a:t>
            </a:r>
          </a:p>
          <a:p>
            <a:r>
              <a:rPr lang="de-DE" sz="3000" dirty="0"/>
              <a:t>Präsentationsprüfungen am 13.12.—14.12. 2023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60F8CCA-94F5-49BE-B71E-AC1AF1FB0E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65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43BE4-C572-40C6-BA38-B7091883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	Hausarbeit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7E5E87-141B-46EF-A02A-E990DE38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2 Exemplare: Prüfer und Vorsitzender</a:t>
            </a:r>
          </a:p>
          <a:p>
            <a:r>
              <a:rPr lang="de-DE" dirty="0"/>
              <a:t>5 – 6 Seiten Text + Anhang</a:t>
            </a:r>
          </a:p>
          <a:p>
            <a:r>
              <a:rPr lang="de-DE" dirty="0"/>
              <a:t>klare Gliederung, sinnvoller Aufbau</a:t>
            </a:r>
          </a:p>
          <a:p>
            <a:r>
              <a:rPr lang="de-DE" dirty="0"/>
              <a:t>Deckblatt mit Name, Klasse, Thema, Name des Betreuers</a:t>
            </a:r>
          </a:p>
          <a:p>
            <a:r>
              <a:rPr lang="de-DE" dirty="0"/>
              <a:t>Inhaltverzeichnis</a:t>
            </a:r>
          </a:p>
          <a:p>
            <a:r>
              <a:rPr lang="de-DE" dirty="0"/>
              <a:t>Quellenangabe, Literaturverzeichnis</a:t>
            </a:r>
          </a:p>
          <a:p>
            <a:r>
              <a:rPr lang="de-DE" dirty="0"/>
              <a:t>keine Ringbücher, keine Prospekthüllen</a:t>
            </a:r>
          </a:p>
          <a:p>
            <a:r>
              <a:rPr lang="de-DE" dirty="0"/>
              <a:t>bei Nichtabgabe wegen Erkrankung: ärztliches Attest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60F8CCA-94F5-49BE-B71E-AC1AF1FB0E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04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43BE4-C572-40C6-BA38-B7091883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	Plagiate/ Täuschung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7E5E87-141B-46EF-A02A-E990DE38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Selbsterklärung am Ende der Hausarbeit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i="1" dirty="0"/>
              <a:t>„Hiermit bestätige ich, dass die vorliegende Hausarbeit von mir selbst geschrieben wurde. Übernommene Textstellen sind als Zitate gekennzeichnet.“</a:t>
            </a:r>
          </a:p>
          <a:p>
            <a:endParaRPr lang="de-DE" dirty="0"/>
          </a:p>
          <a:p>
            <a:r>
              <a:rPr lang="de-DE" dirty="0"/>
              <a:t>Bei Verstoß: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/>
              <a:t>Note „ungenügend“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b="1" dirty="0"/>
              <a:t>Keine</a:t>
            </a:r>
            <a:r>
              <a:rPr lang="de-DE" dirty="0"/>
              <a:t> Zulassung zur Präsentation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60F8CCA-94F5-49BE-B71E-AC1AF1FB0E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473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43BE4-C572-40C6-BA38-B7091883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	Präsentation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7E5E87-141B-46EF-A02A-E990DE38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einer 10. Klasse angemessen</a:t>
            </a:r>
          </a:p>
          <a:p>
            <a:r>
              <a:rPr lang="de-DE" dirty="0"/>
              <a:t>fachgerechtes Vorgehen</a:t>
            </a:r>
          </a:p>
          <a:p>
            <a:r>
              <a:rPr lang="de-DE" dirty="0"/>
              <a:t>geeignete Medienwahl (PPT ist am meisten genutzt)</a:t>
            </a:r>
          </a:p>
          <a:p>
            <a:r>
              <a:rPr lang="de-DE" dirty="0"/>
              <a:t>freies Sprechen </a:t>
            </a:r>
          </a:p>
          <a:p>
            <a:r>
              <a:rPr lang="de-DE" dirty="0"/>
              <a:t>Prüfungskommission: Schulleitung (Prüfungsvorsitz) / Fachlehrer/ Protokollant</a:t>
            </a:r>
          </a:p>
          <a:p>
            <a:r>
              <a:rPr lang="de-DE" dirty="0"/>
              <a:t>Dauer: 10 Minuten (Präsentation) + Nachfragen zur Präsentation</a:t>
            </a:r>
          </a:p>
          <a:p>
            <a:r>
              <a:rPr lang="de-DE" dirty="0"/>
              <a:t>Individuelle Termine werden durch Aushang bekannt gegeben</a:t>
            </a:r>
          </a:p>
          <a:p>
            <a:r>
              <a:rPr lang="de-DE" dirty="0"/>
              <a:t>Notenbekanntgabe direkt im Anschluss an die Prüfung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60F8CCA-94F5-49BE-B71E-AC1AF1FB0E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240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43BE4-C572-40C6-BA38-B7091883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  Schriftliche Abschlussprüfungen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7E5E87-141B-46EF-A02A-E990DE38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Schriftliche Prüfungen in </a:t>
            </a:r>
            <a:r>
              <a:rPr lang="de-DE" b="1" dirty="0"/>
              <a:t>Deutsch</a:t>
            </a:r>
            <a:r>
              <a:rPr lang="de-DE" dirty="0"/>
              <a:t>, </a:t>
            </a:r>
            <a:r>
              <a:rPr lang="de-DE" b="1" dirty="0"/>
              <a:t>Englisch</a:t>
            </a:r>
            <a:r>
              <a:rPr lang="de-DE" dirty="0"/>
              <a:t> und </a:t>
            </a:r>
            <a:r>
              <a:rPr lang="de-DE" b="1" dirty="0"/>
              <a:t>Mathematik</a:t>
            </a:r>
          </a:p>
          <a:p>
            <a:r>
              <a:rPr lang="de-DE" dirty="0"/>
              <a:t>Themen und Schwerpunkte im Internet 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i="1" dirty="0"/>
              <a:t>www. </a:t>
            </a:r>
            <a:r>
              <a:rPr lang="de-DE" i="1" dirty="0" err="1"/>
              <a:t>zaa</a:t>
            </a:r>
            <a:r>
              <a:rPr lang="de-DE" i="1" dirty="0"/>
              <a:t>. schule.hessen.de</a:t>
            </a:r>
          </a:p>
          <a:p>
            <a:r>
              <a:rPr lang="de-DE" dirty="0"/>
              <a:t>Vorbereitung im Unterricht mit Übungsheften (STARK)</a:t>
            </a:r>
          </a:p>
          <a:p>
            <a:r>
              <a:rPr lang="de-DE" dirty="0"/>
              <a:t>Hauptfachlehrer sind Prüfer </a:t>
            </a:r>
          </a:p>
          <a:p>
            <a:r>
              <a:rPr lang="de-DE" dirty="0"/>
              <a:t>Montag 13.05.24 Deutsch 180 Minuten</a:t>
            </a:r>
          </a:p>
          <a:p>
            <a:r>
              <a:rPr lang="de-DE" dirty="0"/>
              <a:t>Mittwoch 15.05.24 Englisch 135 Minuten</a:t>
            </a:r>
          </a:p>
          <a:p>
            <a:r>
              <a:rPr lang="de-DE" dirty="0"/>
              <a:t>Freitag 17.05.24 Mathematik 135 Minuten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60F8CCA-94F5-49BE-B71E-AC1AF1FB0E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625" y="213162"/>
            <a:ext cx="300355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558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609</Words>
  <Application>Microsoft Office PowerPoint</Application>
  <PresentationFormat>Breitbild</PresentationFormat>
  <Paragraphs>109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7" baseType="lpstr">
      <vt:lpstr>Arial</vt:lpstr>
      <vt:lpstr>Avenir Next LT Pro Demi</vt:lpstr>
      <vt:lpstr>Calibri</vt:lpstr>
      <vt:lpstr>Calibri Light</vt:lpstr>
      <vt:lpstr>Segoe UI</vt:lpstr>
      <vt:lpstr>Segoe UI Semibold</vt:lpstr>
      <vt:lpstr>Times New Roman</vt:lpstr>
      <vt:lpstr>Wingdings</vt:lpstr>
      <vt:lpstr>Office</vt:lpstr>
      <vt:lpstr>Herzlich Willkommen zum Elternabend der 10. Klassen Realschule</vt:lpstr>
      <vt:lpstr>    </vt:lpstr>
      <vt:lpstr>    Zeitplan bis zum Abschluss</vt:lpstr>
      <vt:lpstr>    Realschulabschlussprüfungen     und Noten</vt:lpstr>
      <vt:lpstr>    Hausarbeit und Präsentation</vt:lpstr>
      <vt:lpstr>    Hausarbeit</vt:lpstr>
      <vt:lpstr>    Plagiate/ Täuschung</vt:lpstr>
      <vt:lpstr>    Präsentation</vt:lpstr>
      <vt:lpstr>     Schriftliche Abschlussprüfungen</vt:lpstr>
      <vt:lpstr>    Nach den Prüfungen: Noten</vt:lpstr>
      <vt:lpstr>     Berechnung der Gesamtleistung</vt:lpstr>
      <vt:lpstr>    Mittlerer Abschluss und Quali</vt:lpstr>
      <vt:lpstr>    Mittlerer Abschluss und Quali</vt:lpstr>
      <vt:lpstr>PowerPoint-Präsentation</vt:lpstr>
      <vt:lpstr>    Weiterführende Schulen</vt:lpstr>
      <vt:lpstr>    Anmeldeverfahren</vt:lpstr>
      <vt:lpstr>    Kontakt  </vt:lpstr>
      <vt:lpstr>    Vielen Dank!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zum Elternabend der 10. Klassen Realschule</dc:title>
  <dc:creator>Lisa Poschinski</dc:creator>
  <cp:lastModifiedBy>Eric Hofstiepel</cp:lastModifiedBy>
  <cp:revision>8</cp:revision>
  <cp:lastPrinted>2023-09-14T13:09:03Z</cp:lastPrinted>
  <dcterms:created xsi:type="dcterms:W3CDTF">2023-09-12T05:42:09Z</dcterms:created>
  <dcterms:modified xsi:type="dcterms:W3CDTF">2024-09-30T11:34:48Z</dcterms:modified>
</cp:coreProperties>
</file>